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2" r:id="rId3"/>
    <p:sldId id="263" r:id="rId4"/>
    <p:sldId id="264" r:id="rId5"/>
    <p:sldId id="256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67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481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36AE7-9A1D-421E-B60D-A33F15D92E1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41D3E-6C39-4E7E-9EBD-9AA553E8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1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9ECFA-72C4-45EC-8872-6452AA142A2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5D5FA-C50B-4F20-8484-6D0B2F0F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5D5FA-C50B-4F20-8484-6D0B2F0F7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5D5FA-C50B-4F20-8484-6D0B2F0F79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5D5FA-C50B-4F20-8484-6D0B2F0F7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2028-5F1F-4F52-AAE7-AC534D055DD7}" type="datetime1">
              <a:rPr lang="en-US" smtClean="0"/>
              <a:t>8/27/2015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7966-498F-4C4F-868B-7B6B865DFD18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8B79-7288-48BD-B6F0-FCC7ADB7443B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87E-8130-4B3C-BF3E-142042CC7477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F18-E219-4316-8267-0363286BEE44}" type="datetime1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F022-98A9-41A2-A8EB-D5874187CDFE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0286-E2B2-4CAE-918C-4A72DA5292EA}" type="datetime1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231-0C7F-4797-944E-AAE897CE98E0}" type="datetime1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4D7-B8CA-42B3-8A89-5481A1413864}" type="datetime1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C1E0-BB5F-4AD4-895D-B78C86A36C77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2B14-4828-442E-809E-DD5CBF1B7DAD}" type="datetime1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43DB3D-72EA-45E9-AACC-E6F31B17E12B}" type="datetime1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82DA-3EEB-4E44-A5E5-A8E01537BA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3" y="228600"/>
            <a:ext cx="8229600" cy="685800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Bilingual Children’s Books?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864645" cy="28194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76600"/>
            <a:ext cx="1807464" cy="2374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3288792"/>
            <a:ext cx="1901283" cy="236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151887" y="5754624"/>
            <a:ext cx="4797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anose="03070402050302030203" pitchFamily="66" charset="0"/>
              </a:rPr>
              <a:t>Ann (Ana) Morris</a:t>
            </a:r>
          </a:p>
          <a:p>
            <a:pPr algn="ctr"/>
            <a:r>
              <a:rPr lang="en-US" sz="2800" b="1" dirty="0" smtClean="0"/>
              <a:t>www.authorannmorris.com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98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BA in Spanish Education from Wartburg College, Waverly, Iowa</a:t>
            </a:r>
          </a:p>
          <a:p>
            <a:r>
              <a:rPr lang="en-US" dirty="0" smtClean="0"/>
              <a:t>Included two study and living experiences, total of over one year, in Pamplona, Spain at La Universidad de Navarra.</a:t>
            </a:r>
          </a:p>
          <a:p>
            <a:r>
              <a:rPr lang="en-US" dirty="0" smtClean="0"/>
              <a:t>First husband of 5 years from Pamplona, Spain. Spanish only spoken at home.</a:t>
            </a:r>
          </a:p>
          <a:p>
            <a:r>
              <a:rPr lang="en-US" dirty="0" smtClean="0"/>
              <a:t>Maintain daily use of language via social networks and local friends.</a:t>
            </a:r>
          </a:p>
          <a:p>
            <a:r>
              <a:rPr lang="en-US" dirty="0" smtClean="0"/>
              <a:t>Have experience with Spanish from different Hispanic countries, recognize localization variations and accents.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176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Credentials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 in Spanish Education from Wartburg College, Waverly, Iowa</a:t>
            </a:r>
          </a:p>
          <a:p>
            <a:r>
              <a:rPr lang="en-US" dirty="0" smtClean="0"/>
              <a:t>Included two study and living experiences, total of over one year, in Pamplona, Spain at La Universidad de Navarra.</a:t>
            </a:r>
          </a:p>
          <a:p>
            <a:r>
              <a:rPr lang="en-US" dirty="0" smtClean="0"/>
              <a:t>Taught HS Spanish 18 years at all levels, from children to adult education classes.</a:t>
            </a:r>
          </a:p>
          <a:p>
            <a:r>
              <a:rPr lang="en-US" dirty="0" smtClean="0"/>
              <a:t>Volunteer with Latinos </a:t>
            </a:r>
            <a:r>
              <a:rPr lang="en-US" dirty="0" err="1" smtClean="0"/>
              <a:t>Unidos</a:t>
            </a:r>
            <a:r>
              <a:rPr lang="en-US" dirty="0" smtClean="0"/>
              <a:t> of Iowa, served as PR Coordinator, recognized as part of Latino community in Des Moines, IA metro area.</a:t>
            </a:r>
          </a:p>
          <a:p>
            <a:r>
              <a:rPr lang="en-US" dirty="0" smtClean="0"/>
              <a:t>Worked with Iowa Workforce as bilingual rep for 12 years, including New Iowan Center. All staff bilingual in English and Spanish.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Travel and/or Friends &amp; Family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</a:p>
          <a:p>
            <a:r>
              <a:rPr lang="en-US" dirty="0" smtClean="0"/>
              <a:t>Mexico</a:t>
            </a:r>
          </a:p>
          <a:p>
            <a:r>
              <a:rPr lang="en-US" dirty="0" smtClean="0"/>
              <a:t>Puerto Rico</a:t>
            </a:r>
          </a:p>
          <a:p>
            <a:r>
              <a:rPr lang="en-US" dirty="0" smtClean="0"/>
              <a:t>Guatemala</a:t>
            </a:r>
          </a:p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Nicaragua</a:t>
            </a:r>
          </a:p>
          <a:p>
            <a:r>
              <a:rPr lang="en-US" dirty="0" smtClean="0"/>
              <a:t>Colombia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11509"/>
              </p:ext>
            </p:extLst>
          </p:nvPr>
        </p:nvGraphicFramePr>
        <p:xfrm>
          <a:off x="533400" y="1397000"/>
          <a:ext cx="8077200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582152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Spain (Peninsular)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Mexico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Puerto 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Guatemala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El Salvador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Nicaragua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Colombia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Venezuela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Per</a:t>
                      </a:r>
                      <a:r>
                        <a:rPr lang="es-ES" sz="3600" b="0" dirty="0" smtClean="0"/>
                        <a:t>ú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0" dirty="0" smtClean="0"/>
                        <a:t>La Argentina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s-ES" sz="3600" b="0" dirty="0" smtClean="0"/>
                        <a:t>Chile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0" dirty="0" smtClean="0"/>
                        <a:t>Honduras</a:t>
                      </a:r>
                      <a:endParaRPr lang="en-US" sz="3600" b="0" dirty="0"/>
                    </a:p>
                  </a:txBody>
                  <a:tcPr/>
                </a:tc>
              </a:tr>
              <a:tr h="582152">
                <a:tc>
                  <a:txBody>
                    <a:bodyPr/>
                    <a:lstStyle/>
                    <a:p>
                      <a:r>
                        <a:rPr lang="es-ES" sz="3600" b="0" dirty="0" smtClean="0"/>
                        <a:t>Texas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0" dirty="0" smtClean="0"/>
                        <a:t>California</a:t>
                      </a:r>
                      <a:endParaRPr lang="en-US" sz="3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Children’s Books?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To provide simple stories with learning experiences.</a:t>
            </a:r>
          </a:p>
          <a:p>
            <a:r>
              <a:rPr lang="en-US" dirty="0" smtClean="0"/>
              <a:t>To record memories of family experiences.</a:t>
            </a:r>
          </a:p>
          <a:p>
            <a:r>
              <a:rPr lang="en-US" dirty="0" smtClean="0"/>
              <a:t>To provide early level reading that can be used for native language readers, language learners, remedial supplements for readers and teachers.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2</a:t>
            </a:fld>
            <a:endParaRPr lang="en-US"/>
          </a:p>
        </p:txBody>
      </p:sp>
      <p:pic>
        <p:nvPicPr>
          <p:cNvPr id="7170" name="Picture 2" descr="C:\Users\anniemarie\AppData\Local\Microsoft\Windows\Temporary Internet Files\Content.IE5\A3K6JV7O\Children-Day-Images-Wallpaper-1920x10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2923995" cy="16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Do I Consider to Be Bilingual?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or nearly equal command in two languages.</a:t>
            </a:r>
          </a:p>
          <a:p>
            <a:r>
              <a:rPr lang="en-US" dirty="0" smtClean="0"/>
              <a:t>This includes listening and speaking AND</a:t>
            </a:r>
          </a:p>
          <a:p>
            <a:r>
              <a:rPr lang="en-US" dirty="0" smtClean="0"/>
              <a:t>Reading and writing.</a:t>
            </a:r>
          </a:p>
          <a:p>
            <a:r>
              <a:rPr lang="en-US" dirty="0" smtClean="0"/>
              <a:t>As with native English speakers, not all native speakers of another language are quality writers.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 descr="C:\Users\anniemarie\AppData\Local\Microsoft\Windows\Temporary Internet Files\Content.IE5\A3K6JV7O\original-259181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43602"/>
            <a:ext cx="2755900" cy="19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Separate Books instead of One?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focus on the story and the target language.</a:t>
            </a:r>
          </a:p>
          <a:p>
            <a:r>
              <a:rPr lang="en-US" dirty="0" smtClean="0"/>
              <a:t>NOT to compare the two languages to see how “well” it was translated.</a:t>
            </a:r>
          </a:p>
          <a:p>
            <a:r>
              <a:rPr lang="en-US" dirty="0" smtClean="0"/>
              <a:t>Books written in my native language, English</a:t>
            </a:r>
          </a:p>
          <a:p>
            <a:r>
              <a:rPr lang="en-US" dirty="0" smtClean="0"/>
              <a:t>Books rewritten in Spanish to maintain same spirit, fluidity, ambiance of the original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4</a:t>
            </a:fld>
            <a:endParaRPr lang="en-US"/>
          </a:p>
        </p:txBody>
      </p:sp>
      <p:pic>
        <p:nvPicPr>
          <p:cNvPr id="9218" name="Picture 2" descr="C:\Users\anniemarie\AppData\Local\Microsoft\Windows\Temporary Internet Files\Content.IE5\NI2Q7I3Z\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4956"/>
            <a:ext cx="4403186" cy="214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55037"/>
              </p:ext>
            </p:extLst>
          </p:nvPr>
        </p:nvGraphicFramePr>
        <p:xfrm>
          <a:off x="457200" y="1905000"/>
          <a:ext cx="8229600" cy="40715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Language</a:t>
                      </a:r>
                      <a:r>
                        <a:rPr lang="en-US" b="0" baseline="30000">
                          <a:solidFill>
                            <a:srgbClr val="FF6600"/>
                          </a:solidFill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35442" marR="35442" marT="35442" marB="35442" anchor="b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Approx. number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of speakers</a:t>
                      </a:r>
                    </a:p>
                  </a:txBody>
                  <a:tcPr marL="35442" marR="35442" marT="35442" marB="35442" anchor="b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1. Chinese</a:t>
                      </a:r>
                      <a:r>
                        <a:rPr lang="en-US" b="0" baseline="3000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b="0">
                        <a:solidFill>
                          <a:srgbClr val="515050"/>
                        </a:solidFill>
                        <a:effectLst/>
                        <a:latin typeface="Arial"/>
                      </a:endParaRP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1,197,000,000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21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2. Spanish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414,000,000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3. English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335,000,000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4. Hindi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260,000,000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5. Arabic</a:t>
                      </a:r>
                      <a:r>
                        <a:rPr lang="en-US" b="0" baseline="3000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b="0">
                        <a:solidFill>
                          <a:srgbClr val="515050"/>
                        </a:solidFill>
                        <a:effectLst/>
                        <a:latin typeface="Arial"/>
                      </a:endParaRP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237,000,000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6. Portuguese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203,000,000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7. Bengali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193,000,000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8. Russian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167,000,000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 9. Japanese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122,000,000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10. Javanese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b="0" dirty="0">
                          <a:solidFill>
                            <a:srgbClr val="515050"/>
                          </a:solidFill>
                          <a:effectLst/>
                          <a:latin typeface="Arial"/>
                        </a:rPr>
                        <a:t>84,300,000</a:t>
                      </a:r>
                    </a:p>
                  </a:txBody>
                  <a:tcPr marL="35442" marR="35442" marT="35442" marB="35442" anchor="ctr">
                    <a:lnL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088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4435" y="806107"/>
            <a:ext cx="871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Most Commonly Spoken Languages in the World by Native Speakers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7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9357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5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77780" cy="63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-61336"/>
            <a:ext cx="9994392" cy="694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82DA-3EEB-4E44-A5E5-A8E01537BA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</TotalTime>
  <Words>411</Words>
  <Application>Microsoft Office PowerPoint</Application>
  <PresentationFormat>On-screen Show (4:3)</PresentationFormat>
  <Paragraphs>88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Why Bilingual Children’s Books?</vt:lpstr>
      <vt:lpstr>Why Children’s Books?</vt:lpstr>
      <vt:lpstr>What Do I Consider to Be Bilingual?</vt:lpstr>
      <vt:lpstr>Why Separate Books instead of 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</vt:lpstr>
      <vt:lpstr>Credentials</vt:lpstr>
      <vt:lpstr>Travel and/or Friends &amp; Family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anniemarie</dc:creator>
  <cp:lastModifiedBy>anniemarie</cp:lastModifiedBy>
  <cp:revision>19</cp:revision>
  <dcterms:created xsi:type="dcterms:W3CDTF">2015-08-26T22:12:54Z</dcterms:created>
  <dcterms:modified xsi:type="dcterms:W3CDTF">2015-08-27T17:11:43Z</dcterms:modified>
</cp:coreProperties>
</file>